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6858000" cy="9144000"/>
  <p:defaultTextStyle>
    <a:defPPr>
      <a:defRPr lang="pt-BR"/>
    </a:defPPr>
    <a:lvl1pPr marL="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2054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8081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4108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80135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>
      <p:cViewPr>
        <p:scale>
          <a:sx n="30" d="100"/>
          <a:sy n="30" d="100"/>
        </p:scale>
        <p:origin x="-900" y="786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831B0-8F77-4EBF-B65D-B4C902F3362D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A6F26-C700-42D5-85BB-12071E3D557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105543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A6F26-C700-42D5-85BB-12071E3D5572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0233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4821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1150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1239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04541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6774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93151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6100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2651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1450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3735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90459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 vert="horz" lIns="432054" tIns="216027" rIns="432054" bIns="21602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10081263"/>
            <a:ext cx="29163645" cy="28513567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8CB0-80C3-4A03-979F-44D6FC4F81F3}" type="datetimeFigureOut">
              <a:rPr lang="pt-BR" smtClean="0"/>
              <a:pPr/>
              <a:t>09/09/2019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384" y="4004500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2903" y="4004500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5019D-1FF5-4DB5-83BC-EC6EF73B6519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398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203" indent="-1620203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439" indent="-1350169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6094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121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94113" y="40157128"/>
            <a:ext cx="2244929" cy="189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847"/>
          <p:cNvSpPr txBox="1">
            <a:spLocks noChangeArrowheads="1"/>
          </p:cNvSpPr>
          <p:nvPr/>
        </p:nvSpPr>
        <p:spPr bwMode="auto">
          <a:xfrm>
            <a:off x="143471" y="12226382"/>
            <a:ext cx="14330362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000" b="1" dirty="0">
                <a:latin typeface="Arial" charset="0"/>
              </a:rPr>
              <a:t> </a:t>
            </a:r>
            <a:r>
              <a:rPr lang="pt-BR" sz="5500" b="1" dirty="0">
                <a:latin typeface="Arial" charset="0"/>
              </a:rPr>
              <a:t>INTRODUÇÃO</a:t>
            </a:r>
          </a:p>
        </p:txBody>
      </p:sp>
      <p:grpSp>
        <p:nvGrpSpPr>
          <p:cNvPr id="55" name="Grupo 54"/>
          <p:cNvGrpSpPr/>
          <p:nvPr/>
        </p:nvGrpSpPr>
        <p:grpSpPr>
          <a:xfrm>
            <a:off x="458324" y="28731492"/>
            <a:ext cx="9190973" cy="5548250"/>
            <a:chOff x="3703854" y="29307981"/>
            <a:chExt cx="9401784" cy="6160729"/>
          </a:xfrm>
        </p:grpSpPr>
        <p:pic>
          <p:nvPicPr>
            <p:cNvPr id="56" name="Imagem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2279" y="29307981"/>
              <a:ext cx="8424936" cy="4652099"/>
            </a:xfrm>
            <a:prstGeom prst="rect">
              <a:avLst/>
            </a:prstGeom>
          </p:spPr>
        </p:pic>
        <p:pic>
          <p:nvPicPr>
            <p:cNvPr id="57" name="Imagem 5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03854" y="33898703"/>
              <a:ext cx="9401784" cy="1570007"/>
            </a:xfrm>
            <a:prstGeom prst="rect">
              <a:avLst/>
            </a:prstGeom>
          </p:spPr>
        </p:pic>
      </p:grpSp>
      <p:sp>
        <p:nvSpPr>
          <p:cNvPr id="14" name="CaixaDeTexto 36"/>
          <p:cNvSpPr txBox="1">
            <a:spLocks noChangeArrowheads="1"/>
          </p:cNvSpPr>
          <p:nvPr/>
        </p:nvSpPr>
        <p:spPr bwMode="auto">
          <a:xfrm>
            <a:off x="4017369" y="9433348"/>
            <a:ext cx="25737404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7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77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77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77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77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908425" eaLnBrk="0" fontAlgn="base" hangingPunct="0">
              <a:spcBef>
                <a:spcPct val="0"/>
              </a:spcBef>
              <a:spcAft>
                <a:spcPct val="0"/>
              </a:spcAft>
              <a:defRPr sz="77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3908425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3400" u="sng" kern="0" dirty="0" smtClean="0">
                <a:solidFill>
                  <a:prstClr val="black"/>
                </a:solidFill>
              </a:rPr>
              <a:t>Marcelo Ribeiro Vilela Prado</a:t>
            </a:r>
            <a:r>
              <a:rPr kumimoji="0" lang="pt-BR" altLang="pt-BR" sz="3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(1)</a:t>
            </a:r>
            <a:r>
              <a:rPr kumimoji="0" lang="pt-BR" altLang="pt-BR" sz="3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; </a:t>
            </a:r>
            <a:r>
              <a:rPr kumimoji="0" lang="pt-BR" altLang="pt-BR" sz="3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Milton Ferreira Moraes</a:t>
            </a:r>
            <a:r>
              <a:rPr kumimoji="0" lang="pt-BR" altLang="pt-BR" sz="3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(1)</a:t>
            </a:r>
            <a:r>
              <a:rPr kumimoji="0" lang="pt-BR" altLang="pt-BR" sz="3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; </a:t>
            </a:r>
            <a:r>
              <a:rPr lang="pt-BR" altLang="pt-BR" sz="3400" kern="0" dirty="0" smtClean="0">
                <a:solidFill>
                  <a:prstClr val="black"/>
                </a:solidFill>
              </a:rPr>
              <a:t>David Vilas boas de Campos</a:t>
            </a:r>
            <a:r>
              <a:rPr lang="pt-BR" altLang="pt-BR" sz="3400" kern="0" baseline="30000" dirty="0" smtClean="0">
                <a:solidFill>
                  <a:prstClr val="black"/>
                </a:solidFill>
              </a:rPr>
              <a:t>(2)</a:t>
            </a:r>
            <a:r>
              <a:rPr kumimoji="0" lang="pt-BR" altLang="pt-BR" sz="3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;</a:t>
            </a:r>
            <a:r>
              <a:rPr kumimoji="0" lang="pt-BR" altLang="pt-BR" sz="3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pt-BR" altLang="pt-BR" sz="3400" kern="0" dirty="0" smtClean="0">
                <a:solidFill>
                  <a:prstClr val="black"/>
                </a:solidFill>
              </a:rPr>
              <a:t>Carlos Leandro Rodrigues dos Santos</a:t>
            </a:r>
            <a:r>
              <a:rPr kumimoji="0" lang="pt-BR" altLang="pt-BR" sz="3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(1)</a:t>
            </a:r>
            <a:r>
              <a:rPr kumimoji="0" lang="pt-BR" altLang="pt-BR" sz="3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;</a:t>
            </a:r>
            <a:r>
              <a:rPr kumimoji="0" lang="pt-BR" altLang="pt-BR" sz="3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lang="pt-BR" altLang="pt-BR" sz="3400" kern="0" dirty="0" smtClean="0">
                <a:solidFill>
                  <a:prstClr val="black"/>
                </a:solidFill>
              </a:rPr>
              <a:t>Kaynara Fabíola Lima Kavsaki</a:t>
            </a:r>
            <a:r>
              <a:rPr lang="pt-BR" altLang="pt-BR" sz="3400" kern="0" baseline="30000" dirty="0" smtClean="0">
                <a:solidFill>
                  <a:prstClr val="black"/>
                </a:solidFill>
              </a:rPr>
              <a:t>(1</a:t>
            </a:r>
            <a:r>
              <a:rPr lang="pt-BR" altLang="pt-BR" sz="3400" kern="0" baseline="30000" dirty="0">
                <a:solidFill>
                  <a:prstClr val="black"/>
                </a:solidFill>
              </a:rPr>
              <a:t>)</a:t>
            </a:r>
            <a:r>
              <a:rPr lang="pt-BR" altLang="pt-BR" sz="3400" kern="0" dirty="0" smtClean="0">
                <a:solidFill>
                  <a:prstClr val="black"/>
                </a:solidFill>
              </a:rPr>
              <a:t>; Edwaldo Dias Bocuti</a:t>
            </a:r>
            <a:r>
              <a:rPr kumimoji="0" lang="pt-BR" altLang="pt-BR" sz="3400" b="0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(1)</a:t>
            </a:r>
            <a:r>
              <a:rPr kumimoji="0" lang="pt-BR" altLang="pt-BR" sz="3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; Gisele Teixeira Barros</a:t>
            </a:r>
            <a:r>
              <a:rPr lang="pt-BR" altLang="pt-BR" sz="3400" kern="0" baseline="30000" dirty="0" smtClean="0">
                <a:solidFill>
                  <a:prstClr val="black"/>
                </a:solidFill>
              </a:rPr>
              <a:t>(2</a:t>
            </a:r>
            <a:r>
              <a:rPr lang="pt-BR" altLang="pt-BR" sz="3400" kern="0" baseline="30000" dirty="0">
                <a:solidFill>
                  <a:prstClr val="black"/>
                </a:solidFill>
              </a:rPr>
              <a:t>)</a:t>
            </a:r>
            <a:r>
              <a:rPr kumimoji="0" lang="pt-BR" altLang="pt-BR" sz="3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pt-BR" altLang="pt-BR" sz="3400" b="0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just" defTabSz="3908425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</a:endParaRPr>
          </a:p>
          <a:p>
            <a:pPr algn="ctr" defTabSz="39084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400" kern="0" baseline="30000" dirty="0" smtClean="0">
                <a:solidFill>
                  <a:prstClr val="black"/>
                </a:solidFill>
              </a:rPr>
              <a:t>(1)</a:t>
            </a:r>
            <a:r>
              <a:rPr lang="pt-BR" altLang="pt-BR" sz="3400" kern="0" dirty="0" smtClean="0">
                <a:solidFill>
                  <a:prstClr val="black"/>
                </a:solidFill>
              </a:rPr>
              <a:t>Universidade </a:t>
            </a:r>
            <a:r>
              <a:rPr lang="pt-BR" altLang="pt-BR" sz="3400" kern="0" dirty="0">
                <a:solidFill>
                  <a:prstClr val="black"/>
                </a:solidFill>
              </a:rPr>
              <a:t>Federal de Mato Grosso (UFMT), </a:t>
            </a:r>
            <a:r>
              <a:rPr lang="pt-BR" altLang="pt-BR" sz="3400" kern="0" dirty="0" smtClean="0">
                <a:solidFill>
                  <a:prstClr val="black"/>
                </a:solidFill>
              </a:rPr>
              <a:t>Cuiabá - MT: vilelamarcelo@yahoo.com.br</a:t>
            </a:r>
          </a:p>
          <a:p>
            <a:pPr algn="ctr" defTabSz="3908425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3400" kern="0" baseline="30000" dirty="0" smtClean="0">
                <a:solidFill>
                  <a:prstClr val="black"/>
                </a:solidFill>
              </a:rPr>
              <a:t>(2)</a:t>
            </a:r>
            <a:r>
              <a:rPr lang="pt-BR" altLang="pt-BR" sz="3400" kern="0" dirty="0" smtClean="0">
                <a:solidFill>
                  <a:prstClr val="black"/>
                </a:solidFill>
              </a:rPr>
              <a:t>EMBRAPA SOLOS, Rio de Janeiro - RJ</a:t>
            </a:r>
            <a:endParaRPr lang="pt-BR" sz="36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86803" y="13303536"/>
            <a:ext cx="14359038" cy="655564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just" defTabSz="3908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quantificação da acidez potencial (H+Al) pelo método do acetato de cálcio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morosa e de difícil execução rotineira nos laboratórios de análise de solo. Por isso, vários estados adotam métodos tampões para estimá-la. Entretanto, apesar da simplicidade e praticidade, tais métodos devem ser calibrados regionalmente. O estado de Mato Grosso não tem uma metodologia oficial para esta análise e utiliza equações de outras regiões, podendo acarretar em recomendações equivocadas de corretivos de acidez do solo.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30819" y="20898537"/>
            <a:ext cx="14359038" cy="241623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>
            <a:spAutoFit/>
          </a:bodyPr>
          <a:lstStyle/>
          <a:p>
            <a:pPr algn="just" defTabSz="3908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Calibrar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e comparar vários métodos tampões para estimar os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teores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de H+Al nas classes de solos representativas das ecorregiões do estado de Mato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Grosso.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847"/>
          <p:cNvSpPr txBox="1">
            <a:spLocks noChangeArrowheads="1"/>
          </p:cNvSpPr>
          <p:nvPr/>
        </p:nvSpPr>
        <p:spPr bwMode="auto">
          <a:xfrm>
            <a:off x="143471" y="19842456"/>
            <a:ext cx="14330362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000" b="1" dirty="0">
                <a:latin typeface="Arial" charset="0"/>
              </a:rPr>
              <a:t> </a:t>
            </a:r>
            <a:r>
              <a:rPr lang="pt-BR" sz="5500" b="1" dirty="0" smtClean="0">
                <a:latin typeface="Arial" charset="0"/>
              </a:rPr>
              <a:t>OBJETIVOS</a:t>
            </a:r>
            <a:endParaRPr lang="pt-BR" sz="5500" b="1" dirty="0">
              <a:latin typeface="Arial" charset="0"/>
            </a:endParaRPr>
          </a:p>
        </p:txBody>
      </p:sp>
      <p:sp>
        <p:nvSpPr>
          <p:cNvPr id="20" name="Text Box 847"/>
          <p:cNvSpPr txBox="1">
            <a:spLocks noChangeArrowheads="1"/>
          </p:cNvSpPr>
          <p:nvPr/>
        </p:nvSpPr>
        <p:spPr bwMode="auto">
          <a:xfrm>
            <a:off x="143471" y="23398139"/>
            <a:ext cx="14330362" cy="101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000" b="1" dirty="0">
                <a:latin typeface="Arial" charset="0"/>
              </a:rPr>
              <a:t> </a:t>
            </a:r>
            <a:r>
              <a:rPr lang="pt-BR" sz="5500" b="1" dirty="0" smtClean="0">
                <a:latin typeface="Arial" charset="0"/>
              </a:rPr>
              <a:t>MATERIAL E MÉTODOS</a:t>
            </a:r>
            <a:endParaRPr lang="pt-BR" sz="5500" b="1" dirty="0">
              <a:latin typeface="Arial" charset="0"/>
            </a:endParaRPr>
          </a:p>
        </p:txBody>
      </p:sp>
      <p:sp>
        <p:nvSpPr>
          <p:cNvPr id="22" name="Text Box 847"/>
          <p:cNvSpPr txBox="1">
            <a:spLocks noChangeArrowheads="1"/>
          </p:cNvSpPr>
          <p:nvPr/>
        </p:nvSpPr>
        <p:spPr bwMode="auto">
          <a:xfrm>
            <a:off x="16988233" y="12169652"/>
            <a:ext cx="15282466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6000" b="1" dirty="0">
                <a:latin typeface="Arial" charset="0"/>
              </a:rPr>
              <a:t> </a:t>
            </a:r>
            <a:r>
              <a:rPr lang="pt-BR" sz="5500" b="1" dirty="0" smtClean="0">
                <a:latin typeface="Arial" charset="0"/>
              </a:rPr>
              <a:t>RESULTADOS E DISCUSSÃO</a:t>
            </a:r>
            <a:endParaRPr lang="pt-BR" sz="5500" b="1" dirty="0">
              <a:latin typeface="Arial" charset="0"/>
            </a:endParaRPr>
          </a:p>
        </p:txBody>
      </p:sp>
      <p:sp>
        <p:nvSpPr>
          <p:cNvPr id="23" name="Text Box 847"/>
          <p:cNvSpPr txBox="1">
            <a:spLocks noChangeArrowheads="1"/>
          </p:cNvSpPr>
          <p:nvPr/>
        </p:nvSpPr>
        <p:spPr bwMode="auto">
          <a:xfrm>
            <a:off x="17110246" y="26923741"/>
            <a:ext cx="15160454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500" b="1" dirty="0" smtClean="0">
                <a:latin typeface="Arial" charset="0"/>
              </a:rPr>
              <a:t>CONCLUSÕES</a:t>
            </a:r>
            <a:endParaRPr lang="pt-BR" sz="5500" b="1" dirty="0"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85576" y="24578854"/>
            <a:ext cx="14232273" cy="41319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defTabSz="3908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 Mato Grosso foi divido em nove ecorregiões (Fig. 1), baseando-se na geologia,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geomorfologia,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clima e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solo (Maia et al., 2009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). Dentro de cada um delas foram amostrados as principais classes de solo considerando variações nos teores de argila, matéria orgânica, bases trocáveis e alumínio (Quaggio et al., 1985).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7186822" y="27880309"/>
            <a:ext cx="15195551" cy="574772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 SMP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pode ser utilizado para estimar o H+Al dos solos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Mato Grosso através da equação H+Al (cmol</a:t>
            </a:r>
            <a:r>
              <a:rPr lang="pt-BR" sz="3500" baseline="-250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dm</a:t>
            </a:r>
            <a:r>
              <a:rPr lang="pt-BR" sz="3500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) = 53,105 - 26,54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ln(pH SMP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) (R</a:t>
            </a:r>
            <a:r>
              <a:rPr lang="pt-BR" sz="35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= 0,91**). A utilização de equações calibradas para outros estados acarreta em subestimativa da necessidade de calcário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método Tampão Santa Maria (TSM) é mais indicado que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 Sikora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para substituir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 SMP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nos laboratórios de análise de solos do estado. O TSM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apresenta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a vantagem de não gerar resíduos poluentes ao meio ambiente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847"/>
          <p:cNvSpPr txBox="1">
            <a:spLocks noChangeArrowheads="1"/>
          </p:cNvSpPr>
          <p:nvPr/>
        </p:nvSpPr>
        <p:spPr bwMode="auto">
          <a:xfrm>
            <a:off x="17237666" y="33697429"/>
            <a:ext cx="15033034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500" b="1" dirty="0" smtClean="0">
                <a:latin typeface="Arial" charset="0"/>
              </a:rPr>
              <a:t>REFERÊNCIAS</a:t>
            </a:r>
            <a:endParaRPr lang="pt-BR" sz="5500" b="1" dirty="0">
              <a:latin typeface="Arial" charset="0"/>
            </a:endParaRPr>
          </a:p>
        </p:txBody>
      </p:sp>
      <p:sp>
        <p:nvSpPr>
          <p:cNvPr id="43" name="Text Box 847"/>
          <p:cNvSpPr txBox="1">
            <a:spLocks noChangeArrowheads="1"/>
          </p:cNvSpPr>
          <p:nvPr/>
        </p:nvSpPr>
        <p:spPr bwMode="auto">
          <a:xfrm>
            <a:off x="17063813" y="38884620"/>
            <a:ext cx="15206886" cy="938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500" b="1" dirty="0" smtClean="0">
                <a:latin typeface="Arial" charset="0"/>
              </a:rPr>
              <a:t>AGRADECIMENTOS</a:t>
            </a:r>
            <a:endParaRPr lang="pt-BR" sz="5500" b="1" dirty="0">
              <a:latin typeface="Arial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0" y="7201100"/>
            <a:ext cx="3236595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500" b="1" dirty="0" smtClean="0">
                <a:latin typeface="Arial" charset="0"/>
              </a:rPr>
              <a:t>ESTIMATIVA DA ACIDEZ POTENCIAL DOS SOLOS DO ESTADO DE</a:t>
            </a:r>
          </a:p>
          <a:p>
            <a:pPr algn="ctr" defTabSz="390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5500" b="1" dirty="0" smtClean="0">
                <a:latin typeface="Arial" charset="0"/>
              </a:rPr>
              <a:t>MATO GROSSO COM BASE EM MÉTODOS TAMPÕES</a:t>
            </a:r>
            <a:endParaRPr lang="pt-BR" sz="5500" b="1" dirty="0">
              <a:latin typeface="Arial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313568" y="34348116"/>
            <a:ext cx="14232273" cy="736355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defTabSz="3908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As análises químicas e granulométricas foram realizadas na Embrapa Solos (RJ). O H+Al por acetato de cálcio 0,5 M a pH 7,0 (Teixeira et al., 2017). Para os tampões: 1) SMP: relação solo:CaCl</a:t>
            </a:r>
            <a:r>
              <a:rPr lang="pt-BR" sz="35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:solução (10:25:5) (Raij et al., 2001); 2) TSM: relação solo:CaCl</a:t>
            </a:r>
            <a:r>
              <a:rPr lang="pt-BR" sz="35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:solução (10:25:5) (Toledo et al., 2012) e Sikora: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relação solo:CaCl</a:t>
            </a:r>
            <a:r>
              <a:rPr lang="pt-BR" sz="35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:solução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(10:25:10) (Sikora, 2006).</a:t>
            </a:r>
          </a:p>
          <a:p>
            <a:pPr algn="just" defTabSz="3908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dados pareados dos valores de pH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dos tampões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com os teores de H+Al foram submetidos à análise de variância pelo teste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Fisher e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em seguida, os pares de dados foram ajustados por meio de 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regressão.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9815661" y="29217844"/>
            <a:ext cx="4226124" cy="286232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algn="just" defTabSz="3908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49 perfis coletados</a:t>
            </a:r>
          </a:p>
          <a:p>
            <a:pPr algn="just" defTabSz="3908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repetições</a:t>
            </a:r>
          </a:p>
          <a:p>
            <a:pPr algn="just" defTabSz="3908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196 amostras</a:t>
            </a:r>
          </a:p>
          <a:p>
            <a:pPr algn="just" defTabSz="3908425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(0-20 cm)</a:t>
            </a:r>
            <a:endParaRPr lang="pt-BR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16850097" y="13321780"/>
            <a:ext cx="15251873" cy="10729192"/>
            <a:chOff x="16994113" y="13321780"/>
            <a:chExt cx="15251873" cy="10729192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994113" y="14326942"/>
              <a:ext cx="7277604" cy="9724030"/>
            </a:xfrm>
            <a:prstGeom prst="rect">
              <a:avLst/>
            </a:prstGeom>
          </p:spPr>
        </p:pic>
        <p:sp>
          <p:nvSpPr>
            <p:cNvPr id="26" name="CaixaDeTexto 25"/>
            <p:cNvSpPr txBox="1"/>
            <p:nvPr/>
          </p:nvSpPr>
          <p:spPr>
            <a:xfrm>
              <a:off x="16994113" y="13321780"/>
              <a:ext cx="7393817" cy="1169551"/>
            </a:xfrm>
            <a:prstGeom prst="rect">
              <a:avLst/>
            </a:prstGeom>
            <a:noFill/>
            <a:ln>
              <a:noFill/>
            </a:ln>
            <a:effectLst>
              <a:softEdge rad="127000"/>
            </a:effectLst>
          </p:spPr>
          <p:txBody>
            <a:bodyPr wrap="square">
              <a:spAutoFit/>
            </a:bodyPr>
            <a:lstStyle/>
            <a:p>
              <a:pPr algn="just" defTabSz="3908425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3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Tabela 1</a:t>
              </a:r>
              <a:r>
                <a:rPr lang="pt-BR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Caraterísticas químicas </a:t>
              </a:r>
              <a:r>
                <a:rPr lang="pt-BR" sz="3500" dirty="0"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pt-BR" sz="35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granulométricas dos solos.</a:t>
              </a:r>
              <a:endParaRPr lang="pt-BR" sz="3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24338929" y="13343793"/>
              <a:ext cx="7907057" cy="10653314"/>
              <a:chOff x="24582436" y="13343793"/>
              <a:chExt cx="7907057" cy="10653314"/>
            </a:xfrm>
          </p:grpSpPr>
          <p:pic>
            <p:nvPicPr>
              <p:cNvPr id="7" name="Imagem 6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4582436" y="17344039"/>
                <a:ext cx="4220989" cy="4042637"/>
              </a:xfrm>
              <a:prstGeom prst="rect">
                <a:avLst/>
              </a:prstGeom>
            </p:spPr>
          </p:pic>
          <p:pic>
            <p:nvPicPr>
              <p:cNvPr id="8" name="Imagem 7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28503459" y="17483182"/>
                <a:ext cx="3817979" cy="3759478"/>
              </a:xfrm>
              <a:prstGeom prst="rect">
                <a:avLst/>
              </a:prstGeom>
            </p:spPr>
          </p:pic>
          <p:pic>
            <p:nvPicPr>
              <p:cNvPr id="10" name="Imagem 9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26026120" y="13343793"/>
                <a:ext cx="3958957" cy="3941283"/>
              </a:xfrm>
              <a:prstGeom prst="rect">
                <a:avLst/>
              </a:prstGeom>
            </p:spPr>
          </p:pic>
          <p:sp>
            <p:nvSpPr>
              <p:cNvPr id="16" name="Retângulo 15"/>
              <p:cNvSpPr/>
              <p:nvPr/>
            </p:nvSpPr>
            <p:spPr>
              <a:xfrm>
                <a:off x="25184164" y="21750338"/>
                <a:ext cx="7305329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500" b="1" dirty="0" smtClean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Figura 2</a:t>
                </a:r>
                <a:r>
                  <a:rPr lang="pt-BR" sz="3500" b="1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Regressão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logaritmizada </a:t>
                </a:r>
                <a:r>
                  <a:rPr lang="pt-BR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entre </a:t>
                </a:r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os valores pareados H+Al por ac. cálcio x tampões:</a:t>
                </a:r>
              </a:p>
              <a:p>
                <a:r>
                  <a:rPr lang="pt-BR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(A) SMP; (B) TSM e (C) Sikora. </a:t>
                </a:r>
                <a:endParaRPr lang="pt-BR" sz="3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tângulo 45"/>
              <p:cNvSpPr/>
              <p:nvPr/>
            </p:nvSpPr>
            <p:spPr>
              <a:xfrm>
                <a:off x="25184164" y="14856014"/>
                <a:ext cx="84195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(A)</a:t>
                </a:r>
                <a:endParaRPr lang="pt-BR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Retângulo 46"/>
              <p:cNvSpPr/>
              <p:nvPr/>
            </p:nvSpPr>
            <p:spPr>
              <a:xfrm>
                <a:off x="26187060" y="16944246"/>
                <a:ext cx="107974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(B)</a:t>
                </a:r>
                <a:endParaRPr lang="pt-BR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tângulo 47"/>
              <p:cNvSpPr/>
              <p:nvPr/>
            </p:nvSpPr>
            <p:spPr>
              <a:xfrm>
                <a:off x="30412448" y="16944246"/>
                <a:ext cx="1079746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pt-BR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(C)</a:t>
                </a:r>
                <a:endParaRPr lang="pt-BR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9" name="Retângulo 48"/>
          <p:cNvSpPr/>
          <p:nvPr/>
        </p:nvSpPr>
        <p:spPr>
          <a:xfrm>
            <a:off x="17278192" y="24437574"/>
            <a:ext cx="1510418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O custo dos reagentes por cada análise: SMP - R$ 0,04; TSM - R$ 0,27; Sikora </a:t>
            </a:r>
            <a:r>
              <a:rPr lang="pt-BR" sz="35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R$ 0,57. Entretanto, para o SMP há um custo de R$ 0,43 para tratamento especial dos resíduos gerados. </a:t>
            </a:r>
            <a:endParaRPr lang="pt-BR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155278" y="34852167"/>
            <a:ext cx="152106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70510" algn="just">
              <a:spcAft>
                <a:spcPts val="0"/>
              </a:spcAft>
            </a:pP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MAIA, 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S.M.F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. et al. Effect of grassland management on soil carbon sequestration in Rondônia and Mato Grosso 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states, Brazil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Revista Geoderma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v.149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p.84-91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2009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-270510" algn="just"/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QUAGGIO, J. A. et al. Alternative use of the 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SMP-buffer 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solution to determine lime requerimento of soils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22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Communications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in Soil Science and Plant Analysis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v.16, 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p.245-260, 1985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-270510" algn="just"/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RAIJ, B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van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. et al.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Análise química para avaliação da fertilidade de solos tropicais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Campinas: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Instituto Agronômico, 2001. 285p.</a:t>
            </a:r>
          </a:p>
          <a:p>
            <a:pPr indent="-270510" algn="just"/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SIKORA, </a:t>
            </a:r>
            <a:r>
              <a:rPr lang="en-US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F.J</a:t>
            </a:r>
            <a:r>
              <a:rPr lang="en-US" sz="2200" dirty="0">
                <a:latin typeface="Arial" panose="020B0604020202020204" pitchFamily="34" charset="0"/>
                <a:ea typeface="Times New Roman" panose="02020603050405020304" pitchFamily="18" charset="0"/>
              </a:rPr>
              <a:t>. A buffer that mimics the SMP buffer for determining lime requirement of soil.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Soil Science Society America Journal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v.70, p.474-486, 2006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 marL="270510" indent="-270510" algn="just"/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TEIXEIRA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P.C. et al.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Manual de métodos de análise de solos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. 3.ed. 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Brasília: 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EMBRAPA, 2017. 573p.</a:t>
            </a:r>
          </a:p>
          <a:p>
            <a:pPr indent="-270510" algn="just"/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TOLEDO, J.A. et al.Tampão Santa Maria (TSM) como alternativa ao tampão SMP para medição da acidez potencial de solos ácidos. </a:t>
            </a:r>
            <a:r>
              <a:rPr lang="pt-BR" sz="2200" b="1" dirty="0">
                <a:latin typeface="Arial" panose="020B0604020202020204" pitchFamily="34" charset="0"/>
                <a:ea typeface="Times New Roman" panose="02020603050405020304" pitchFamily="18" charset="0"/>
              </a:rPr>
              <a:t>Revista Brasileira de Ciências do Solo</a:t>
            </a:r>
            <a:r>
              <a:rPr lang="pt-BR" sz="2200" dirty="0">
                <a:latin typeface="Arial" panose="020B0604020202020204" pitchFamily="34" charset="0"/>
                <a:ea typeface="Times New Roman" panose="02020603050405020304" pitchFamily="18" charset="0"/>
              </a:rPr>
              <a:t>, v.36, p.427-435, 2012</a:t>
            </a:r>
            <a:r>
              <a:rPr lang="pt-BR" sz="22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pt-BR" sz="22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674633" y="40557613"/>
            <a:ext cx="2367334" cy="1783391"/>
          </a:xfrm>
          <a:prstGeom prst="rect">
            <a:avLst/>
          </a:prstGeom>
        </p:spPr>
      </p:pic>
      <p:pic>
        <p:nvPicPr>
          <p:cNvPr id="2063" name="Picture 15" descr="Resultado de imagem para logo fapemat atual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95113" y="40553779"/>
            <a:ext cx="1908990" cy="109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Resultado de imagem para logo ib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3345" y="40398906"/>
            <a:ext cx="1589502" cy="129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m 4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770144" y="40572484"/>
            <a:ext cx="2500555" cy="1084225"/>
          </a:xfrm>
          <a:prstGeom prst="rect">
            <a:avLst/>
          </a:prstGeom>
        </p:spPr>
      </p:pic>
      <p:pic>
        <p:nvPicPr>
          <p:cNvPr id="44" name="Imagem 43" descr="logo trabalh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8297" y="648371"/>
            <a:ext cx="20666296" cy="5757707"/>
          </a:xfrm>
          <a:prstGeom prst="rect">
            <a:avLst/>
          </a:prstGeom>
        </p:spPr>
      </p:pic>
      <p:pic>
        <p:nvPicPr>
          <p:cNvPr id="45" name="Imagem 44" descr="UESC_BRASO_ref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962665" y="1513236"/>
            <a:ext cx="3600399" cy="5040092"/>
          </a:xfrm>
          <a:prstGeom prst="rect">
            <a:avLst/>
          </a:prstGeom>
        </p:spPr>
      </p:pic>
      <p:pic>
        <p:nvPicPr>
          <p:cNvPr id="51" name="Imagem 50" descr="pet_logo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6355153" y="2664596"/>
            <a:ext cx="5040560" cy="3353810"/>
          </a:xfrm>
          <a:prstGeom prst="rect">
            <a:avLst/>
          </a:prstGeom>
        </p:spPr>
      </p:pic>
      <p:pic>
        <p:nvPicPr>
          <p:cNvPr id="53" name="Imagem 52" descr="pet_logo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9226361" y="40468796"/>
            <a:ext cx="2164467" cy="1440160"/>
          </a:xfrm>
          <a:prstGeom prst="rect">
            <a:avLst/>
          </a:prstGeom>
        </p:spPr>
      </p:pic>
      <p:pic>
        <p:nvPicPr>
          <p:cNvPr id="54" name="Imagem 53" descr="UESC_BRASO_ref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4122905" y="39993486"/>
            <a:ext cx="1656184" cy="231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49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770</Words>
  <Application>Microsoft Office PowerPoint</Application>
  <PresentationFormat>Personalizar</PresentationFormat>
  <Paragraphs>38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Neia</dc:creator>
  <cp:lastModifiedBy>01201610827</cp:lastModifiedBy>
  <cp:revision>138</cp:revision>
  <dcterms:created xsi:type="dcterms:W3CDTF">2014-03-28T14:43:32Z</dcterms:created>
  <dcterms:modified xsi:type="dcterms:W3CDTF">2019-09-09T15:27:00Z</dcterms:modified>
</cp:coreProperties>
</file>